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000" autoAdjust="0"/>
    <p:restoredTop sz="76976" autoAdjust="0"/>
  </p:normalViewPr>
  <p:slideViewPr>
    <p:cSldViewPr snapToGrid="0">
      <p:cViewPr varScale="1">
        <p:scale>
          <a:sx n="55" d="100"/>
          <a:sy n="55" d="100"/>
        </p:scale>
        <p:origin x="-1290"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980867-6E22-4DF3-8844-4382B3631E7F}" type="datetimeFigureOut">
              <a:rPr lang="en-US" smtClean="0"/>
              <a:pPr/>
              <a:t>6/6/2021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77236B-BED3-454E-B67B-0C04B1916977}" type="slidenum">
              <a:rPr lang="en-US" smtClean="0"/>
              <a:pPr/>
              <a:t>‹#›</a:t>
            </a:fld>
            <a:endParaRPr lang="en-US"/>
          </a:p>
        </p:txBody>
      </p:sp>
    </p:spTree>
    <p:extLst>
      <p:ext uri="{BB962C8B-B14F-4D97-AF65-F5344CB8AC3E}">
        <p14:creationId xmlns:p14="http://schemas.microsoft.com/office/powerpoint/2010/main" xmlns="" val="1357322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Since the introduction of the internet in the early 21st century, various societal sections have drastically changed. An excellent example is the business section and how businesses are conducted. Initially, as a business person, to gain profits, one had to set up physical shops and conduct marketing and advertising on platforms such as newspapers (Dwivedi et al., 2021). However, due to the rise of the internet, platforms such as social media have developed, changing the whole perception of business operations. This is because social media presents interactions that facilitate communication between businesses and their consumers.</a:t>
            </a:r>
          </a:p>
          <a:p>
            <a:r>
              <a:rPr lang="en-US" dirty="0"/>
              <a:t>Consequently, this allows businesses to increase their brand awareness and engage their customers regarding their preferences (Dwivedi et al., 2021). However, in order to enjoy all the benefits that come with the use of social media in the digital transformation of businesses, entrepreneurs and business owners should seek to understand the dynamics involved in its use. Besides, when effectively utilized, social media presents platforms that ease business operations, increasing their efficiency.</a:t>
            </a:r>
          </a:p>
          <a:p>
            <a:endParaRPr lang="en-US" dirty="0"/>
          </a:p>
        </p:txBody>
      </p:sp>
      <p:sp>
        <p:nvSpPr>
          <p:cNvPr id="4" name="Slide Number Placeholder 3"/>
          <p:cNvSpPr>
            <a:spLocks noGrp="1"/>
          </p:cNvSpPr>
          <p:nvPr>
            <p:ph type="sldNum" sz="quarter" idx="5"/>
          </p:nvPr>
        </p:nvSpPr>
        <p:spPr/>
        <p:txBody>
          <a:bodyPr/>
          <a:lstStyle/>
          <a:p>
            <a:fld id="{B977236B-BED3-454E-B67B-0C04B1916977}" type="slidenum">
              <a:rPr lang="en-US" smtClean="0"/>
              <a:pPr/>
              <a:t>2</a:t>
            </a:fld>
            <a:endParaRPr lang="en-US"/>
          </a:p>
        </p:txBody>
      </p:sp>
    </p:spTree>
    <p:extLst>
      <p:ext uri="{BB962C8B-B14F-4D97-AF65-F5344CB8AC3E}">
        <p14:creationId xmlns:p14="http://schemas.microsoft.com/office/powerpoint/2010/main" xmlns="" val="9872765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Being ranked the most effective platform defines the reliability of Facebook as a platform for a business to launch its social media presence. Statistics indicate that more and more organizations and businesses continue joining the platform for online advertising (</a:t>
            </a:r>
            <a:r>
              <a:rPr lang="en-US" dirty="0" err="1"/>
              <a:t>Poecze</a:t>
            </a:r>
            <a:r>
              <a:rPr lang="en-US" dirty="0"/>
              <a:t> et al., 2019). The increase is due to the high number of markets present on the platform. Moreover, the platform has a diverse user profile, whereby users from all over the world are active users. This is an opportunity worth tapping into since the diversity of the users defines the high number of the target market based on the organization's buyer personas.</a:t>
            </a:r>
          </a:p>
          <a:p>
            <a:r>
              <a:rPr lang="en-US" dirty="0"/>
              <a:t>Moreover, one of the essential considerations when identifying the most suitable platform for advertising is the affordability of the service. With the vast number of users in the platform, Facebook offers affordable ad running opportunities, with about $5 per ad. Moreover, the platform also presents user tools that allow an organization to analyze the performance of an ad and establish the necessary changes required.</a:t>
            </a:r>
          </a:p>
          <a:p>
            <a:endParaRPr lang="en-US" dirty="0"/>
          </a:p>
        </p:txBody>
      </p:sp>
      <p:sp>
        <p:nvSpPr>
          <p:cNvPr id="4" name="Slide Number Placeholder 3"/>
          <p:cNvSpPr>
            <a:spLocks noGrp="1"/>
          </p:cNvSpPr>
          <p:nvPr>
            <p:ph type="sldNum" sz="quarter" idx="5"/>
          </p:nvPr>
        </p:nvSpPr>
        <p:spPr/>
        <p:txBody>
          <a:bodyPr/>
          <a:lstStyle/>
          <a:p>
            <a:fld id="{B977236B-BED3-454E-B67B-0C04B1916977}" type="slidenum">
              <a:rPr lang="en-US" smtClean="0"/>
              <a:pPr/>
              <a:t>11</a:t>
            </a:fld>
            <a:endParaRPr lang="en-US"/>
          </a:p>
        </p:txBody>
      </p:sp>
    </p:spTree>
    <p:extLst>
      <p:ext uri="{BB962C8B-B14F-4D97-AF65-F5344CB8AC3E}">
        <p14:creationId xmlns:p14="http://schemas.microsoft.com/office/powerpoint/2010/main" xmlns="" val="37732701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Instagram is well known for its engagement characteristic. This presents an opportunity for any business to gain the required feedback from the consumers at any time. In any organization or business, feedback on the services offered or products provided is essential since it establishes the chance for the organization to become better and meet the customers' needs better (</a:t>
            </a:r>
            <a:r>
              <a:rPr lang="en-US" dirty="0" err="1"/>
              <a:t>Adegbola</a:t>
            </a:r>
            <a:r>
              <a:rPr lang="en-US" dirty="0"/>
              <a:t> et al., 2019). Additionally, it also helps the business to understand the customers more and personalize their products. The visual nature of the platform allows a business to offer both a visual representation of the offered products and a brief description of the same. In some cases, this combination builds on the customers' confidence in the organization. Moreover, one of the crucial tools that often makes Instagram a platform worth launching social media presence is influencer marketing. Instagram influencers often have a significant influence on most users' decisions on purchasing products (</a:t>
            </a:r>
            <a:r>
              <a:rPr lang="en-US" dirty="0" err="1"/>
              <a:t>Adegbola</a:t>
            </a:r>
            <a:r>
              <a:rPr lang="en-US" dirty="0"/>
              <a:t> et al., 2019). Therefore, utilizing this tool drives traffic towards the business's page and facilitates sales of the advertised product.</a:t>
            </a:r>
          </a:p>
        </p:txBody>
      </p:sp>
      <p:sp>
        <p:nvSpPr>
          <p:cNvPr id="4" name="Slide Number Placeholder 3"/>
          <p:cNvSpPr>
            <a:spLocks noGrp="1"/>
          </p:cNvSpPr>
          <p:nvPr>
            <p:ph type="sldNum" sz="quarter" idx="5"/>
          </p:nvPr>
        </p:nvSpPr>
        <p:spPr/>
        <p:txBody>
          <a:bodyPr/>
          <a:lstStyle/>
          <a:p>
            <a:fld id="{B977236B-BED3-454E-B67B-0C04B1916977}" type="slidenum">
              <a:rPr lang="en-US" smtClean="0"/>
              <a:pPr/>
              <a:t>12</a:t>
            </a:fld>
            <a:endParaRPr lang="en-US"/>
          </a:p>
        </p:txBody>
      </p:sp>
    </p:spTree>
    <p:extLst>
      <p:ext uri="{BB962C8B-B14F-4D97-AF65-F5344CB8AC3E}">
        <p14:creationId xmlns:p14="http://schemas.microsoft.com/office/powerpoint/2010/main" xmlns="" val="8850478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According to Scott (2015), a significant percentage of buyers globally always visit a website to make the needed purchases. This indicates that a website creates a doorway for increased sales since more customers access the products remotely. Moreover, although other platforms such as Instagram offer the opportunity for making purchases, most buyers prefer official business and organization websites to make the purchases. Additionally, personalization is essential in increasing customer loyalty in any business operation. A website offers a business opportunity to personalize the offered services and information, making the customer feel valued. Besides, brand awareness is essential to increase the organization's market scope; however, detailed information must be provided about the brand to avoid ambiguity. Therefore, since the content presented on a website often involves descriptions of the organization and the products provided, this offers brand awareness of all the operations in the organization or business.</a:t>
            </a:r>
          </a:p>
        </p:txBody>
      </p:sp>
      <p:sp>
        <p:nvSpPr>
          <p:cNvPr id="4" name="Slide Number Placeholder 3"/>
          <p:cNvSpPr>
            <a:spLocks noGrp="1"/>
          </p:cNvSpPr>
          <p:nvPr>
            <p:ph type="sldNum" sz="quarter" idx="5"/>
          </p:nvPr>
        </p:nvSpPr>
        <p:spPr/>
        <p:txBody>
          <a:bodyPr/>
          <a:lstStyle/>
          <a:p>
            <a:fld id="{B977236B-BED3-454E-B67B-0C04B1916977}" type="slidenum">
              <a:rPr lang="en-US" smtClean="0"/>
              <a:pPr/>
              <a:t>13</a:t>
            </a:fld>
            <a:endParaRPr lang="en-US"/>
          </a:p>
        </p:txBody>
      </p:sp>
    </p:spTree>
    <p:extLst>
      <p:ext uri="{BB962C8B-B14F-4D97-AF65-F5344CB8AC3E}">
        <p14:creationId xmlns:p14="http://schemas.microsoft.com/office/powerpoint/2010/main" xmlns="" val="4716759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977236B-BED3-454E-B67B-0C04B1916977}" type="slidenum">
              <a:rPr lang="en-US" smtClean="0"/>
              <a:pPr/>
              <a:t>14</a:t>
            </a:fld>
            <a:endParaRPr lang="en-US"/>
          </a:p>
        </p:txBody>
      </p:sp>
    </p:spTree>
    <p:extLst>
      <p:ext uri="{BB962C8B-B14F-4D97-AF65-F5344CB8AC3E}">
        <p14:creationId xmlns:p14="http://schemas.microsoft.com/office/powerpoint/2010/main" xmlns="" val="25311177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Computer-based technology has been made easy to access through gadgets such as personal computers and mobile phones with specific operating systems. Consequently, this has changed methods and media of communication between people around the world. This has been due to the introduction of social media, which has facilitated the introduction of virtual communities, allowing people to communicate in real-time irrespective of their distance and location (Scott, 2015). This has significantly impacted business since business owners now can reach more significant markets and grow from being local to international. However, in order to join the global community created by social media, it is vital to understand that these platforms only avail user-generated content, whereby the platform users create profiles through which they share their content and information to other users in the platform (Scott, 2015). Moreover, social media and associated platforms continue to increase their users over time; therefore, embracing the digital transformation of a business allows the tapping into the actively growing market potential.</a:t>
            </a:r>
          </a:p>
        </p:txBody>
      </p:sp>
      <p:sp>
        <p:nvSpPr>
          <p:cNvPr id="4" name="Slide Number Placeholder 3"/>
          <p:cNvSpPr>
            <a:spLocks noGrp="1"/>
          </p:cNvSpPr>
          <p:nvPr>
            <p:ph type="sldNum" sz="quarter" idx="5"/>
          </p:nvPr>
        </p:nvSpPr>
        <p:spPr/>
        <p:txBody>
          <a:bodyPr/>
          <a:lstStyle/>
          <a:p>
            <a:fld id="{B977236B-BED3-454E-B67B-0C04B1916977}" type="slidenum">
              <a:rPr lang="en-US" smtClean="0"/>
              <a:pPr/>
              <a:t>3</a:t>
            </a:fld>
            <a:endParaRPr lang="en-US"/>
          </a:p>
        </p:txBody>
      </p:sp>
    </p:spTree>
    <p:extLst>
      <p:ext uri="{BB962C8B-B14F-4D97-AF65-F5344CB8AC3E}">
        <p14:creationId xmlns:p14="http://schemas.microsoft.com/office/powerpoint/2010/main" xmlns="" val="18731974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Similar to other inventions in society, social media has been associated with various impacts, some positive, others negative. According to Hemsley et al. (2018), most of the positive impacts of social media are often associated with income generation, while the negative impacts are often associated with the growing violation of social morals. However, being knowledgeable in the field would significantly enable increasing the positive impacts of social media platforms. For instance, in business operations, utilizing the platform to increase brand awareness and getting insights into the specific areas needing interventions in the business would significantly improve the benefits (Scott, 2015). In some cases, businesses use social media platforms for marketing their products but display content depicting unacceptable behavior in society. This adversely impacts the business in general and also the perception of social media. Therefore, one of the essential aspects of utilizing social media platforms is understanding the dynamics and what involves the violation of morals and ethics.</a:t>
            </a:r>
          </a:p>
        </p:txBody>
      </p:sp>
      <p:sp>
        <p:nvSpPr>
          <p:cNvPr id="4" name="Slide Number Placeholder 3"/>
          <p:cNvSpPr>
            <a:spLocks noGrp="1"/>
          </p:cNvSpPr>
          <p:nvPr>
            <p:ph type="sldNum" sz="quarter" idx="5"/>
          </p:nvPr>
        </p:nvSpPr>
        <p:spPr/>
        <p:txBody>
          <a:bodyPr/>
          <a:lstStyle/>
          <a:p>
            <a:fld id="{B977236B-BED3-454E-B67B-0C04B1916977}" type="slidenum">
              <a:rPr lang="en-US" smtClean="0"/>
              <a:pPr/>
              <a:t>4</a:t>
            </a:fld>
            <a:endParaRPr lang="en-US"/>
          </a:p>
        </p:txBody>
      </p:sp>
    </p:spTree>
    <p:extLst>
      <p:ext uri="{BB962C8B-B14F-4D97-AF65-F5344CB8AC3E}">
        <p14:creationId xmlns:p14="http://schemas.microsoft.com/office/powerpoint/2010/main" xmlns="" val="19895879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 time, technology advancements have facilitated the diversification of the available social media platforms around the world. Additionally, this has also diversified the format of the content displayed on these platforms. For instance, some of the most platforms introduced at the beginning of the popularity of the internet and social media involved sharing content in the form of messages and texts (Kapoor et al., 2018). However, with technology advancement came more advanced technology gadgets that enabled the sharing of more content. Consequently, social media platform users can currently share more formats and high-quality formats, including videos, pictures, and audio recordings such as podcasts (Kapoor et al., 2018). Some of the most commonly known platforms include Facebook, which allows users to share pictures, videos, and texts to the extent of holding video calls. These features, similar to other platforms, have evolved. Another commonly known platform is YouTube, which allows users to post user-generated videos. Therefore, in this case, the format changes to video format.</a:t>
            </a:r>
          </a:p>
        </p:txBody>
      </p:sp>
      <p:sp>
        <p:nvSpPr>
          <p:cNvPr id="4" name="Slide Number Placeholder 3"/>
          <p:cNvSpPr>
            <a:spLocks noGrp="1"/>
          </p:cNvSpPr>
          <p:nvPr>
            <p:ph type="sldNum" sz="quarter" idx="5"/>
          </p:nvPr>
        </p:nvSpPr>
        <p:spPr/>
        <p:txBody>
          <a:bodyPr/>
          <a:lstStyle/>
          <a:p>
            <a:fld id="{B977236B-BED3-454E-B67B-0C04B1916977}" type="slidenum">
              <a:rPr lang="en-US" smtClean="0"/>
              <a:pPr/>
              <a:t>5</a:t>
            </a:fld>
            <a:endParaRPr lang="en-US"/>
          </a:p>
        </p:txBody>
      </p:sp>
    </p:spTree>
    <p:extLst>
      <p:ext uri="{BB962C8B-B14F-4D97-AF65-F5344CB8AC3E}">
        <p14:creationId xmlns:p14="http://schemas.microsoft.com/office/powerpoint/2010/main" xmlns="" val="29798436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order to excel with the use of these platforms, it is vital to identify a platform that meets the needs of the aimed function, whether it is to create brand awareness or market the products (Scott, 2015). In this case, the appropriacy of a platform depends on various factors that should be considered when one is identifying the most effective one to adopt in their business. In regards to business, one of the significant factors considered is the goal the use of the platform is intended to achieve. Each company often has specific goals, which it aims to achieve; therefore, the adopted platform should align with the same (Scott, 2015). Another factor considered is the buyer persona, which involves a buyer's representative, whose needs are met by the products or has an interest in one's organization. Once a buyer persona is identified, the identified platform should contain many users falling under the category. Also, identifying the traffic drawn by the platform is essential since it means more market for the business.</a:t>
            </a:r>
          </a:p>
        </p:txBody>
      </p:sp>
      <p:sp>
        <p:nvSpPr>
          <p:cNvPr id="4" name="Slide Number Placeholder 3"/>
          <p:cNvSpPr>
            <a:spLocks noGrp="1"/>
          </p:cNvSpPr>
          <p:nvPr>
            <p:ph type="sldNum" sz="quarter" idx="5"/>
          </p:nvPr>
        </p:nvSpPr>
        <p:spPr/>
        <p:txBody>
          <a:bodyPr/>
          <a:lstStyle/>
          <a:p>
            <a:fld id="{B977236B-BED3-454E-B67B-0C04B1916977}" type="slidenum">
              <a:rPr lang="en-US" smtClean="0"/>
              <a:pPr/>
              <a:t>6</a:t>
            </a:fld>
            <a:endParaRPr lang="en-US"/>
          </a:p>
        </p:txBody>
      </p:sp>
    </p:spTree>
    <p:extLst>
      <p:ext uri="{BB962C8B-B14F-4D97-AF65-F5344CB8AC3E}">
        <p14:creationId xmlns:p14="http://schemas.microsoft.com/office/powerpoint/2010/main" xmlns="" val="21201511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previously indicated, the effectiveness of a platform depends on various factors, which should be considered when employing the selected platform. However, based on research and statistics, one of the most effective platforms considered by users and business owners is Facebook (</a:t>
            </a:r>
            <a:r>
              <a:rPr lang="en-US" dirty="0" err="1"/>
              <a:t>Poecze</a:t>
            </a:r>
            <a:r>
              <a:rPr lang="en-US" dirty="0"/>
              <a:t> et al., 2019). Various reasons are often presented to support the idea that Facebook is one of the most effective platforms. One of the primary reasons is that Facebook is the most popular platform compared to other platforms. Precisely, as of 2021, the platform was ranked the top with the highest number of active users, which is more than 2.5 billion active users (Evans et al., 2021). This indicates that the platform has an active audience; therefore, as a business, employing a practical plan can yield positive results such as increased sales. Moreover, since the platform is international, its users are diverse since it includes people from different nations, developed and developing, and from different ethnicities. Additionally, the platform also offers an opportunity to its users to reach a bigger audience through advertising, which is considered one of the most affordable, costing about $5 an ad.</a:t>
            </a:r>
          </a:p>
        </p:txBody>
      </p:sp>
      <p:sp>
        <p:nvSpPr>
          <p:cNvPr id="4" name="Slide Number Placeholder 3"/>
          <p:cNvSpPr>
            <a:spLocks noGrp="1"/>
          </p:cNvSpPr>
          <p:nvPr>
            <p:ph type="sldNum" sz="quarter" idx="5"/>
          </p:nvPr>
        </p:nvSpPr>
        <p:spPr/>
        <p:txBody>
          <a:bodyPr/>
          <a:lstStyle/>
          <a:p>
            <a:fld id="{B977236B-BED3-454E-B67B-0C04B1916977}" type="slidenum">
              <a:rPr lang="en-US" smtClean="0"/>
              <a:pPr/>
              <a:t>7</a:t>
            </a:fld>
            <a:endParaRPr lang="en-US"/>
          </a:p>
        </p:txBody>
      </p:sp>
    </p:spTree>
    <p:extLst>
      <p:ext uri="{BB962C8B-B14F-4D97-AF65-F5344CB8AC3E}">
        <p14:creationId xmlns:p14="http://schemas.microsoft.com/office/powerpoint/2010/main" xmlns="" val="31894247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Although Instagram is not the most popular, it is considered one of the most effective for various reasons. For instance, the platform is rapidly growing with increasing numbers of users annually. This provides an opportunity for business entrepreneurs to grow with increasing numbers. Moreover, unlike most platforms, Instagram is considered most effective when engaging the audience (Evans et al., 2021). This is because it offers a platform for users to post user-generated content in the form of pictures and videos, allowing the audience to react and give opinions on the same. Therefore, it facilitates the generation of feedback for those organizations requiring customer feedback. Moreover, it also allows the sharing of content in the form of polls, which is a good way of receiving general feedback. Notably, one of the most markets that Instagram is most effective for is the youth (Dwivedi et al., 2021). This is because more and more youths are actively engaging on the platform, presenting relevant data on how to personalize products.</a:t>
            </a:r>
          </a:p>
        </p:txBody>
      </p:sp>
      <p:sp>
        <p:nvSpPr>
          <p:cNvPr id="4" name="Slide Number Placeholder 3"/>
          <p:cNvSpPr>
            <a:spLocks noGrp="1"/>
          </p:cNvSpPr>
          <p:nvPr>
            <p:ph type="sldNum" sz="quarter" idx="5"/>
          </p:nvPr>
        </p:nvSpPr>
        <p:spPr/>
        <p:txBody>
          <a:bodyPr/>
          <a:lstStyle/>
          <a:p>
            <a:fld id="{B977236B-BED3-454E-B67B-0C04B1916977}" type="slidenum">
              <a:rPr lang="en-US" smtClean="0"/>
              <a:pPr/>
              <a:t>8</a:t>
            </a:fld>
            <a:endParaRPr lang="en-US"/>
          </a:p>
        </p:txBody>
      </p:sp>
    </p:spTree>
    <p:extLst>
      <p:ext uri="{BB962C8B-B14F-4D97-AF65-F5344CB8AC3E}">
        <p14:creationId xmlns:p14="http://schemas.microsoft.com/office/powerpoint/2010/main" xmlns="" val="3104491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Most people often settle on making purchases from the organizations' official websites compared to other social media platforms. Therefore, this platform offers an environment for the customers to make purchases, impacting the sales (Scott, 2015). Moreover, unlike other platforms, websites present detailed information for the visitors to the websites to understand the products offered and present their questions. Therefore, this platform is effective for organizations whose goals include making their products available to a broader market. Besides, websites also offer the opportunity for organizations and businesses to provide other social media handles for the website visitors to explore. Also, website links can be attached to other social media platforms (Scott, 2015). This depicts the platform's flexibility in being utilized. Notably, websites require the inclusion of articles that employ search engine optimization, which involves increasing the website's visibility in the search results from search engines such as Google. Once adopted, organizations can also personalize information by providing links to different pages providing products based on specific needs.</a:t>
            </a:r>
          </a:p>
        </p:txBody>
      </p:sp>
      <p:sp>
        <p:nvSpPr>
          <p:cNvPr id="4" name="Slide Number Placeholder 3"/>
          <p:cNvSpPr>
            <a:spLocks noGrp="1"/>
          </p:cNvSpPr>
          <p:nvPr>
            <p:ph type="sldNum" sz="quarter" idx="5"/>
          </p:nvPr>
        </p:nvSpPr>
        <p:spPr/>
        <p:txBody>
          <a:bodyPr/>
          <a:lstStyle/>
          <a:p>
            <a:fld id="{B977236B-BED3-454E-B67B-0C04B1916977}" type="slidenum">
              <a:rPr lang="en-US" smtClean="0"/>
              <a:pPr/>
              <a:t>9</a:t>
            </a:fld>
            <a:endParaRPr lang="en-US"/>
          </a:p>
        </p:txBody>
      </p:sp>
    </p:spTree>
    <p:extLst>
      <p:ext uri="{BB962C8B-B14F-4D97-AF65-F5344CB8AC3E}">
        <p14:creationId xmlns:p14="http://schemas.microsoft.com/office/powerpoint/2010/main" xmlns="" val="2813684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adopting any marketing strategy medium, especially the social media-related medium, adequate preparedness is essential. This saves the business time and money that social media demands to effectively reap the benefits (Evans et al., 2021). In this case, a proposal is made based on the identified effective platforms. Each presents an environment worth utilizing when addressing issues associated with creating brand awareness and increasing sales. Besides, some of the considerations before launching social media presence include understanding the business's goals and the target market. The goals may include increasing the purchases, creating awareness about the organization or the products, or engaging with the customers and the market in general (Scott, 2015). Additionally, the market can be identified by narrowing down the specific segment of the population that the business aims to meet the needs and the specific needs that the products presented meet. Understanding the dynamics of the platforms is also crucial to mainstream the goals of the organization.</a:t>
            </a:r>
          </a:p>
        </p:txBody>
      </p:sp>
      <p:sp>
        <p:nvSpPr>
          <p:cNvPr id="4" name="Slide Number Placeholder 3"/>
          <p:cNvSpPr>
            <a:spLocks noGrp="1"/>
          </p:cNvSpPr>
          <p:nvPr>
            <p:ph type="sldNum" sz="quarter" idx="5"/>
          </p:nvPr>
        </p:nvSpPr>
        <p:spPr/>
        <p:txBody>
          <a:bodyPr/>
          <a:lstStyle/>
          <a:p>
            <a:fld id="{B977236B-BED3-454E-B67B-0C04B1916977}" type="slidenum">
              <a:rPr lang="en-US" smtClean="0"/>
              <a:pPr/>
              <a:t>10</a:t>
            </a:fld>
            <a:endParaRPr lang="en-US"/>
          </a:p>
        </p:txBody>
      </p:sp>
    </p:spTree>
    <p:extLst>
      <p:ext uri="{BB962C8B-B14F-4D97-AF65-F5344CB8AC3E}">
        <p14:creationId xmlns:p14="http://schemas.microsoft.com/office/powerpoint/2010/main" xmlns="" val="316480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6/6/2021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6/6/2021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6/6/2021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6/6/2021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6/6/2021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6/6/2021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6/6/2021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6/6/2021</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6/6/2021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6/6/2021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6/6/2021</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6/6/2021</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C154A2-D5CE-45FE-941F-5552153D28CE}"/>
              </a:ext>
            </a:extLst>
          </p:cNvPr>
          <p:cNvSpPr>
            <a:spLocks noGrp="1"/>
          </p:cNvSpPr>
          <p:nvPr>
            <p:ph type="title"/>
          </p:nvPr>
        </p:nvSpPr>
        <p:spPr/>
        <p:txBody>
          <a:bodyPr/>
          <a:lstStyle/>
          <a:p>
            <a:pPr algn="ctr"/>
            <a:r>
              <a:rPr lang="en-US" sz="4400" dirty="0"/>
              <a:t>Psychology and Social Media</a:t>
            </a:r>
            <a:r>
              <a:rPr lang="en-US" dirty="0"/>
              <a:t/>
            </a:r>
            <a:br>
              <a:rPr lang="en-US" dirty="0"/>
            </a:br>
            <a:r>
              <a:rPr lang="en-US" dirty="0"/>
              <a:t>Social Media Research</a:t>
            </a:r>
            <a:br>
              <a:rPr lang="en-US" dirty="0"/>
            </a:br>
            <a:endParaRPr lang="en-US" dirty="0"/>
          </a:p>
        </p:txBody>
      </p:sp>
      <p:pic>
        <p:nvPicPr>
          <p:cNvPr id="6" name="Content Placeholder 5">
            <a:extLst>
              <a:ext uri="{FF2B5EF4-FFF2-40B4-BE49-F238E27FC236}">
                <a16:creationId xmlns:a16="http://schemas.microsoft.com/office/drawing/2014/main" xmlns="" id="{90B2E599-3132-4690-A5A2-848A9FD133CC}"/>
              </a:ext>
            </a:extLst>
          </p:cNvPr>
          <p:cNvPicPr>
            <a:picLocks noGrp="1" noChangeAspect="1"/>
          </p:cNvPicPr>
          <p:nvPr>
            <p:ph idx="1"/>
          </p:nvPr>
        </p:nvPicPr>
        <p:blipFill>
          <a:blip r:embed="rId2"/>
          <a:stretch>
            <a:fillRect/>
          </a:stretch>
        </p:blipFill>
        <p:spPr>
          <a:xfrm>
            <a:off x="3612080" y="1443789"/>
            <a:ext cx="8025188" cy="3866148"/>
          </a:xfrm>
        </p:spPr>
      </p:pic>
    </p:spTree>
    <p:extLst>
      <p:ext uri="{BB962C8B-B14F-4D97-AF65-F5344CB8AC3E}">
        <p14:creationId xmlns:p14="http://schemas.microsoft.com/office/powerpoint/2010/main" xmlns="" val="28485860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457E7F3-4AB3-40C7-AF31-1DC38E4BF3FB}"/>
              </a:ext>
            </a:extLst>
          </p:cNvPr>
          <p:cNvSpPr>
            <a:spLocks noGrp="1"/>
          </p:cNvSpPr>
          <p:nvPr>
            <p:ph type="title"/>
          </p:nvPr>
        </p:nvSpPr>
        <p:spPr/>
        <p:txBody>
          <a:bodyPr/>
          <a:lstStyle/>
          <a:p>
            <a:r>
              <a:rPr lang="en-US" dirty="0"/>
              <a:t>A proposal on which Platforms to launch Social Media presences</a:t>
            </a:r>
          </a:p>
        </p:txBody>
      </p:sp>
      <p:sp>
        <p:nvSpPr>
          <p:cNvPr id="3" name="Content Placeholder 2">
            <a:extLst>
              <a:ext uri="{FF2B5EF4-FFF2-40B4-BE49-F238E27FC236}">
                <a16:creationId xmlns:a16="http://schemas.microsoft.com/office/drawing/2014/main" xmlns="" id="{12BC7CBF-EC60-4BBA-B8D4-818AD04EE3C0}"/>
              </a:ext>
            </a:extLst>
          </p:cNvPr>
          <p:cNvSpPr>
            <a:spLocks noGrp="1"/>
          </p:cNvSpPr>
          <p:nvPr>
            <p:ph idx="1"/>
          </p:nvPr>
        </p:nvSpPr>
        <p:spPr/>
        <p:txBody>
          <a:bodyPr/>
          <a:lstStyle/>
          <a:p>
            <a:r>
              <a:rPr lang="en-US" dirty="0"/>
              <a:t>The proposal is based on the most effective platforms.</a:t>
            </a:r>
          </a:p>
          <a:p>
            <a:r>
              <a:rPr lang="en-US" dirty="0"/>
              <a:t>Each platform presents various benefits worth utilizing.</a:t>
            </a:r>
          </a:p>
          <a:p>
            <a:r>
              <a:rPr lang="en-US" dirty="0"/>
              <a:t>To effectively utilize the benefits, it is vital to familiarize oneself with each platform's dynamics (Evans et al., 2021).</a:t>
            </a:r>
          </a:p>
          <a:p>
            <a:r>
              <a:rPr lang="en-US" dirty="0"/>
              <a:t>It is also essential to be conversant with the organization's goals and the target market.</a:t>
            </a:r>
          </a:p>
        </p:txBody>
      </p:sp>
    </p:spTree>
    <p:extLst>
      <p:ext uri="{BB962C8B-B14F-4D97-AF65-F5344CB8AC3E}">
        <p14:creationId xmlns:p14="http://schemas.microsoft.com/office/powerpoint/2010/main" xmlns="" val="69230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417253B-4EC5-4153-BB66-BA425193BB51}"/>
              </a:ext>
            </a:extLst>
          </p:cNvPr>
          <p:cNvSpPr>
            <a:spLocks noGrp="1"/>
          </p:cNvSpPr>
          <p:nvPr>
            <p:ph type="title"/>
          </p:nvPr>
        </p:nvSpPr>
        <p:spPr>
          <a:xfrm>
            <a:off x="3867912" y="868680"/>
            <a:ext cx="7315200" cy="825366"/>
          </a:xfrm>
        </p:spPr>
        <p:txBody>
          <a:bodyPr>
            <a:normAutofit/>
          </a:bodyPr>
          <a:lstStyle/>
          <a:p>
            <a:pPr algn="ctr"/>
            <a:r>
              <a:rPr lang="en-US" sz="3600" dirty="0">
                <a:solidFill>
                  <a:schemeClr val="tx1">
                    <a:lumMod val="50000"/>
                    <a:lumOff val="50000"/>
                  </a:schemeClr>
                </a:solidFill>
              </a:rPr>
              <a:t>1.Facebook</a:t>
            </a:r>
          </a:p>
        </p:txBody>
      </p:sp>
      <p:sp>
        <p:nvSpPr>
          <p:cNvPr id="3" name="Content Placeholder 2">
            <a:extLst>
              <a:ext uri="{FF2B5EF4-FFF2-40B4-BE49-F238E27FC236}">
                <a16:creationId xmlns:a16="http://schemas.microsoft.com/office/drawing/2014/main" xmlns="" id="{5F2051BD-933D-41F2-9BB2-3B7764AC2046}"/>
              </a:ext>
            </a:extLst>
          </p:cNvPr>
          <p:cNvSpPr>
            <a:spLocks noGrp="1"/>
          </p:cNvSpPr>
          <p:nvPr>
            <p:ph idx="1"/>
          </p:nvPr>
        </p:nvSpPr>
        <p:spPr>
          <a:xfrm>
            <a:off x="4684294" y="1860884"/>
            <a:ext cx="6498817" cy="4128436"/>
          </a:xfrm>
        </p:spPr>
        <p:txBody>
          <a:bodyPr/>
          <a:lstStyle/>
          <a:p>
            <a:r>
              <a:rPr lang="en-US" dirty="0"/>
              <a:t>As previously indicated, Facebook is considered the most effective online marketing tool.</a:t>
            </a:r>
          </a:p>
          <a:p>
            <a:r>
              <a:rPr lang="en-US" dirty="0"/>
              <a:t>Facebook presents a vast market inclusive of the largest online market.</a:t>
            </a:r>
          </a:p>
          <a:p>
            <a:r>
              <a:rPr lang="en-US" dirty="0"/>
              <a:t>It is an affordable platform, which presents an efficient solution to online marketing.</a:t>
            </a:r>
          </a:p>
          <a:p>
            <a:r>
              <a:rPr lang="en-US" dirty="0"/>
              <a:t>Various organizations have succeeded via the platform, for example, Amazon and AT&amp;T (</a:t>
            </a:r>
            <a:r>
              <a:rPr lang="en-US" dirty="0" err="1"/>
              <a:t>Poecze</a:t>
            </a:r>
            <a:r>
              <a:rPr lang="en-US" dirty="0"/>
              <a:t> et al., 2019).</a:t>
            </a:r>
          </a:p>
        </p:txBody>
      </p:sp>
      <p:pic>
        <p:nvPicPr>
          <p:cNvPr id="8" name="Picture 7">
            <a:extLst>
              <a:ext uri="{FF2B5EF4-FFF2-40B4-BE49-F238E27FC236}">
                <a16:creationId xmlns:a16="http://schemas.microsoft.com/office/drawing/2014/main" xmlns="" id="{79C6CB0B-2EB3-4669-A896-4A9CE3E506BC}"/>
              </a:ext>
            </a:extLst>
          </p:cNvPr>
          <p:cNvPicPr>
            <a:picLocks noChangeAspect="1"/>
          </p:cNvPicPr>
          <p:nvPr/>
        </p:nvPicPr>
        <p:blipFill rotWithShape="1">
          <a:blip r:embed="rId3"/>
          <a:srcRect b="19572"/>
          <a:stretch/>
        </p:blipFill>
        <p:spPr>
          <a:xfrm>
            <a:off x="31336" y="1748790"/>
            <a:ext cx="4652958" cy="3360420"/>
          </a:xfrm>
          <a:prstGeom prst="rect">
            <a:avLst/>
          </a:prstGeom>
        </p:spPr>
      </p:pic>
    </p:spTree>
    <p:extLst>
      <p:ext uri="{BB962C8B-B14F-4D97-AF65-F5344CB8AC3E}">
        <p14:creationId xmlns:p14="http://schemas.microsoft.com/office/powerpoint/2010/main" xmlns="" val="34554443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55D3EC-9924-4EA9-857D-5050D2E7D66E}"/>
              </a:ext>
            </a:extLst>
          </p:cNvPr>
          <p:cNvSpPr>
            <a:spLocks noGrp="1"/>
          </p:cNvSpPr>
          <p:nvPr>
            <p:ph type="title"/>
          </p:nvPr>
        </p:nvSpPr>
        <p:spPr>
          <a:xfrm>
            <a:off x="3867912" y="1155031"/>
            <a:ext cx="7315200" cy="793282"/>
          </a:xfrm>
        </p:spPr>
        <p:txBody>
          <a:bodyPr>
            <a:normAutofit/>
          </a:bodyPr>
          <a:lstStyle/>
          <a:p>
            <a:pPr algn="ctr"/>
            <a:r>
              <a:rPr lang="en-US" sz="3600" dirty="0">
                <a:solidFill>
                  <a:schemeClr val="tx1">
                    <a:lumMod val="50000"/>
                    <a:lumOff val="50000"/>
                  </a:schemeClr>
                </a:solidFill>
              </a:rPr>
              <a:t>2.Instagram</a:t>
            </a:r>
          </a:p>
        </p:txBody>
      </p:sp>
      <p:sp>
        <p:nvSpPr>
          <p:cNvPr id="3" name="Content Placeholder 2">
            <a:extLst>
              <a:ext uri="{FF2B5EF4-FFF2-40B4-BE49-F238E27FC236}">
                <a16:creationId xmlns:a16="http://schemas.microsoft.com/office/drawing/2014/main" xmlns="" id="{D2D2F693-A271-475C-BBFD-562CE9B20FC3}"/>
              </a:ext>
            </a:extLst>
          </p:cNvPr>
          <p:cNvSpPr>
            <a:spLocks noGrp="1"/>
          </p:cNvSpPr>
          <p:nvPr>
            <p:ph idx="1"/>
          </p:nvPr>
        </p:nvSpPr>
        <p:spPr>
          <a:xfrm>
            <a:off x="3999030" y="2165684"/>
            <a:ext cx="7184082" cy="3823636"/>
          </a:xfrm>
        </p:spPr>
        <p:txBody>
          <a:bodyPr/>
          <a:lstStyle/>
          <a:p>
            <a:r>
              <a:rPr lang="en-US" dirty="0"/>
              <a:t>This platform ensures guaranteed customer engagement via polls and comments.</a:t>
            </a:r>
          </a:p>
          <a:p>
            <a:r>
              <a:rPr lang="en-US" dirty="0"/>
              <a:t>It supports product descriptions with its visual nature through videos and imagery.</a:t>
            </a:r>
          </a:p>
          <a:p>
            <a:r>
              <a:rPr lang="en-US" dirty="0"/>
              <a:t>The possibility for the audience is higher since about 90% of the users engage with content generated (</a:t>
            </a:r>
            <a:r>
              <a:rPr lang="en-US" dirty="0" err="1"/>
              <a:t>Adegbola</a:t>
            </a:r>
            <a:r>
              <a:rPr lang="en-US" dirty="0"/>
              <a:t> et al., 2019).</a:t>
            </a:r>
          </a:p>
          <a:p>
            <a:r>
              <a:rPr lang="en-US" dirty="0"/>
              <a:t>It offers influencer marketing, which guarantees positive traffic on the business's page.</a:t>
            </a:r>
          </a:p>
        </p:txBody>
      </p:sp>
      <p:pic>
        <p:nvPicPr>
          <p:cNvPr id="6" name="Picture 5">
            <a:extLst>
              <a:ext uri="{FF2B5EF4-FFF2-40B4-BE49-F238E27FC236}">
                <a16:creationId xmlns:a16="http://schemas.microsoft.com/office/drawing/2014/main" xmlns="" id="{BB47DDE5-BC21-46F3-9B21-40249706EFC4}"/>
              </a:ext>
            </a:extLst>
          </p:cNvPr>
          <p:cNvPicPr>
            <a:picLocks noChangeAspect="1"/>
          </p:cNvPicPr>
          <p:nvPr/>
        </p:nvPicPr>
        <p:blipFill rotWithShape="1">
          <a:blip r:embed="rId3"/>
          <a:srcRect l="6341" r="9939"/>
          <a:stretch/>
        </p:blipFill>
        <p:spPr>
          <a:xfrm>
            <a:off x="128338" y="1517181"/>
            <a:ext cx="3870692" cy="3823637"/>
          </a:xfrm>
          <a:prstGeom prst="rect">
            <a:avLst/>
          </a:prstGeom>
        </p:spPr>
      </p:pic>
    </p:spTree>
    <p:extLst>
      <p:ext uri="{BB962C8B-B14F-4D97-AF65-F5344CB8AC3E}">
        <p14:creationId xmlns:p14="http://schemas.microsoft.com/office/powerpoint/2010/main" xmlns="" val="38702073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6DD006F-9848-48C2-B6B2-ADFA8DB06173}"/>
              </a:ext>
            </a:extLst>
          </p:cNvPr>
          <p:cNvSpPr>
            <a:spLocks noGrp="1"/>
          </p:cNvSpPr>
          <p:nvPr>
            <p:ph type="title"/>
          </p:nvPr>
        </p:nvSpPr>
        <p:spPr/>
        <p:txBody>
          <a:bodyPr/>
          <a:lstStyle/>
          <a:p>
            <a:r>
              <a:rPr lang="en-US" dirty="0"/>
              <a:t>3.Website</a:t>
            </a:r>
          </a:p>
        </p:txBody>
      </p:sp>
      <p:sp>
        <p:nvSpPr>
          <p:cNvPr id="3" name="Content Placeholder 2">
            <a:extLst>
              <a:ext uri="{FF2B5EF4-FFF2-40B4-BE49-F238E27FC236}">
                <a16:creationId xmlns:a16="http://schemas.microsoft.com/office/drawing/2014/main" xmlns="" id="{7352E750-80A5-4D9E-BC9E-60F287589DF6}"/>
              </a:ext>
            </a:extLst>
          </p:cNvPr>
          <p:cNvSpPr>
            <a:spLocks noGrp="1"/>
          </p:cNvSpPr>
          <p:nvPr>
            <p:ph idx="1"/>
          </p:nvPr>
        </p:nvSpPr>
        <p:spPr/>
        <p:txBody>
          <a:bodyPr/>
          <a:lstStyle/>
          <a:p>
            <a:r>
              <a:rPr lang="en-US" dirty="0"/>
              <a:t>It narrows down any form of ambiguity of the organization and presents a buyer-centric environment.</a:t>
            </a:r>
          </a:p>
          <a:p>
            <a:r>
              <a:rPr lang="en-US" dirty="0"/>
              <a:t>It offers an opportunity for customers to make orders remotely (Scott, 2015).</a:t>
            </a:r>
          </a:p>
          <a:p>
            <a:r>
              <a:rPr lang="en-US" dirty="0"/>
              <a:t>Through a website, a business can provide personalized services and products to customers.</a:t>
            </a:r>
          </a:p>
          <a:p>
            <a:r>
              <a:rPr lang="en-US" dirty="0"/>
              <a:t>A website facilitates brand awareness by availing detailed information.</a:t>
            </a:r>
          </a:p>
        </p:txBody>
      </p:sp>
    </p:spTree>
    <p:extLst>
      <p:ext uri="{BB962C8B-B14F-4D97-AF65-F5344CB8AC3E}">
        <p14:creationId xmlns:p14="http://schemas.microsoft.com/office/powerpoint/2010/main" xmlns="" val="105526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609C0FB-85E0-45A6-8AA7-F780FA1E93E9}"/>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xmlns="" id="{A5656901-8EDD-4391-9F93-961FAC23F0BA}"/>
              </a:ext>
            </a:extLst>
          </p:cNvPr>
          <p:cNvSpPr>
            <a:spLocks noGrp="1"/>
          </p:cNvSpPr>
          <p:nvPr>
            <p:ph idx="1"/>
          </p:nvPr>
        </p:nvSpPr>
        <p:spPr/>
        <p:txBody>
          <a:bodyPr>
            <a:normAutofit fontScale="85000" lnSpcReduction="10000"/>
          </a:bodyPr>
          <a:lstStyle/>
          <a:p>
            <a:r>
              <a:rPr lang="en-US" dirty="0" err="1"/>
              <a:t>Adegbola</a:t>
            </a:r>
            <a:r>
              <a:rPr lang="en-US" dirty="0"/>
              <a:t>, O., Gearhart, S., &amp; </a:t>
            </a:r>
            <a:r>
              <a:rPr lang="en-US" dirty="0" err="1"/>
              <a:t>Skarda</a:t>
            </a:r>
            <a:r>
              <a:rPr lang="en-US" dirty="0"/>
              <a:t>-Mitchell, J. (2018). Using Instagram to engage with (potential) consumers: A study of Forbes Most Valuable Brands' use of Instagram. The Journal of Social Media in Society, 7(2), 232-251.</a:t>
            </a:r>
          </a:p>
          <a:p>
            <a:r>
              <a:rPr lang="en-US" dirty="0"/>
              <a:t>Dwivedi, Y. K., </a:t>
            </a:r>
            <a:r>
              <a:rPr lang="en-US" dirty="0" err="1"/>
              <a:t>Ismagilova</a:t>
            </a:r>
            <a:r>
              <a:rPr lang="en-US" dirty="0"/>
              <a:t>, E., Rana, N. P., &amp; Raman, R. (2021). Social media adoption, usage and impact in business-to-business (B2B) context: A state-of-the-art literature review. Information Systems Frontiers, 1-23.</a:t>
            </a:r>
          </a:p>
          <a:p>
            <a:r>
              <a:rPr lang="en-US" dirty="0"/>
              <a:t>Evans, D., Bratton, S., &amp; McKee, J. (2021). Social media marketing. AG Printing &amp; Publishing.</a:t>
            </a:r>
          </a:p>
          <a:p>
            <a:r>
              <a:rPr lang="en-US" dirty="0"/>
              <a:t>Hemsley, J., Jacobson, J., </a:t>
            </a:r>
            <a:r>
              <a:rPr lang="en-US" dirty="0" err="1"/>
              <a:t>Gruzd</a:t>
            </a:r>
            <a:r>
              <a:rPr lang="en-US" dirty="0"/>
              <a:t>, A., &amp; Mai, P. (2018). Social media for social good or evil: An introduction. Social Media+ Society, 4(3), 2056305118786719.</a:t>
            </a:r>
          </a:p>
          <a:p>
            <a:r>
              <a:rPr lang="en-US" dirty="0"/>
              <a:t>Kapoor, K. K., </a:t>
            </a:r>
            <a:r>
              <a:rPr lang="en-US" dirty="0" err="1"/>
              <a:t>Tamilmani</a:t>
            </a:r>
            <a:r>
              <a:rPr lang="en-US" dirty="0"/>
              <a:t>, K., Rana, N. P., Patil, P., Dwivedi, Y. K., &amp; </a:t>
            </a:r>
            <a:r>
              <a:rPr lang="en-US" dirty="0" err="1"/>
              <a:t>Nerur</a:t>
            </a:r>
            <a:r>
              <a:rPr lang="en-US" dirty="0"/>
              <a:t>, S. (2018). Advances in social media research: Past, present, and future. Information Systems Frontiers, 20(3), 531-558.</a:t>
            </a:r>
          </a:p>
          <a:p>
            <a:r>
              <a:rPr lang="en-US" dirty="0" err="1"/>
              <a:t>Poecze</a:t>
            </a:r>
            <a:r>
              <a:rPr lang="en-US" dirty="0"/>
              <a:t>, F., </a:t>
            </a:r>
            <a:r>
              <a:rPr lang="en-US" dirty="0" err="1"/>
              <a:t>Ebster</a:t>
            </a:r>
            <a:r>
              <a:rPr lang="en-US" dirty="0"/>
              <a:t>, C., &amp; Strauss, C. (2019). Let's play on Facebook: Using sentiment analysis and social media metrics to measure the success of YouTube gamers' post types. Personal and Ubiquitous Computing, 1-10.</a:t>
            </a:r>
          </a:p>
          <a:p>
            <a:r>
              <a:rPr lang="en-US" dirty="0"/>
              <a:t>Scott, D. M. (2015). The new rules of marketing and PR: How to use social media, online video, mobile applications, blogs, news releases, and viral marketing to reach buyers directly. John Wiley &amp; Sons.</a:t>
            </a:r>
          </a:p>
        </p:txBody>
      </p:sp>
    </p:spTree>
    <p:extLst>
      <p:ext uri="{BB962C8B-B14F-4D97-AF65-F5344CB8AC3E}">
        <p14:creationId xmlns:p14="http://schemas.microsoft.com/office/powerpoint/2010/main" xmlns="" val="4283385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AC249B4-535B-40D6-8CF2-FAD53CE17C89}"/>
              </a:ext>
            </a:extLst>
          </p:cNvPr>
          <p:cNvSpPr>
            <a:spLocks noGrp="1"/>
          </p:cNvSpPr>
          <p:nvPr>
            <p:ph type="title"/>
          </p:nvPr>
        </p:nvSpPr>
        <p:spPr/>
        <p:txBody>
          <a:bodyPr/>
          <a:lstStyle/>
          <a:p>
            <a:r>
              <a:rPr lang="en-US" dirty="0"/>
              <a:t>Social Media and Business Operations</a:t>
            </a:r>
          </a:p>
        </p:txBody>
      </p:sp>
      <p:sp>
        <p:nvSpPr>
          <p:cNvPr id="3" name="Content Placeholder 2">
            <a:extLst>
              <a:ext uri="{FF2B5EF4-FFF2-40B4-BE49-F238E27FC236}">
                <a16:creationId xmlns:a16="http://schemas.microsoft.com/office/drawing/2014/main" xmlns="" id="{3B7A02D1-383A-4853-B0AA-F940669A6EF2}"/>
              </a:ext>
            </a:extLst>
          </p:cNvPr>
          <p:cNvSpPr>
            <a:spLocks noGrp="1"/>
          </p:cNvSpPr>
          <p:nvPr>
            <p:ph idx="1"/>
          </p:nvPr>
        </p:nvSpPr>
        <p:spPr/>
        <p:txBody>
          <a:bodyPr/>
          <a:lstStyle/>
          <a:p>
            <a:r>
              <a:rPr lang="en-US" dirty="0"/>
              <a:t>Technology advancement has resulted in the development of social media.</a:t>
            </a:r>
          </a:p>
          <a:p>
            <a:r>
              <a:rPr lang="en-US" dirty="0"/>
              <a:t>Social media has gained popularity in the business world, mainly for marketing purposes (Dwivedi et al., 2021).</a:t>
            </a:r>
          </a:p>
          <a:p>
            <a:r>
              <a:rPr lang="en-US" dirty="0"/>
              <a:t>The use of social media platforms requires a detailed understanding of their operation.</a:t>
            </a:r>
          </a:p>
          <a:p>
            <a:r>
              <a:rPr lang="en-US" dirty="0"/>
              <a:t>Social media presents platforms that have eased business operations in general.</a:t>
            </a:r>
          </a:p>
          <a:p>
            <a:endParaRPr lang="en-US" dirty="0"/>
          </a:p>
        </p:txBody>
      </p:sp>
    </p:spTree>
    <p:extLst>
      <p:ext uri="{BB962C8B-B14F-4D97-AF65-F5344CB8AC3E}">
        <p14:creationId xmlns:p14="http://schemas.microsoft.com/office/powerpoint/2010/main" xmlns="" val="2594043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B09222D-5553-4F48-8868-69BA2CB81895}"/>
              </a:ext>
            </a:extLst>
          </p:cNvPr>
          <p:cNvSpPr>
            <a:spLocks noGrp="1"/>
          </p:cNvSpPr>
          <p:nvPr>
            <p:ph type="title"/>
          </p:nvPr>
        </p:nvSpPr>
        <p:spPr>
          <a:xfrm>
            <a:off x="3867911" y="868681"/>
            <a:ext cx="7315200" cy="831782"/>
          </a:xfrm>
        </p:spPr>
        <p:txBody>
          <a:bodyPr>
            <a:normAutofit/>
          </a:bodyPr>
          <a:lstStyle/>
          <a:p>
            <a:pPr algn="ctr"/>
            <a:r>
              <a:rPr lang="en-US" sz="3600" dirty="0">
                <a:solidFill>
                  <a:schemeClr val="tx1">
                    <a:lumMod val="50000"/>
                    <a:lumOff val="50000"/>
                  </a:schemeClr>
                </a:solidFill>
              </a:rPr>
              <a:t>About Social Media</a:t>
            </a:r>
          </a:p>
        </p:txBody>
      </p:sp>
      <p:sp>
        <p:nvSpPr>
          <p:cNvPr id="3" name="Content Placeholder 2">
            <a:extLst>
              <a:ext uri="{FF2B5EF4-FFF2-40B4-BE49-F238E27FC236}">
                <a16:creationId xmlns:a16="http://schemas.microsoft.com/office/drawing/2014/main" xmlns="" id="{4993A45F-307F-47F2-8045-FED535162A0B}"/>
              </a:ext>
            </a:extLst>
          </p:cNvPr>
          <p:cNvSpPr>
            <a:spLocks noGrp="1"/>
          </p:cNvSpPr>
          <p:nvPr>
            <p:ph idx="1"/>
          </p:nvPr>
        </p:nvSpPr>
        <p:spPr>
          <a:xfrm>
            <a:off x="3867912" y="1844842"/>
            <a:ext cx="7315200" cy="4144477"/>
          </a:xfrm>
        </p:spPr>
        <p:txBody>
          <a:bodyPr/>
          <a:lstStyle/>
          <a:p>
            <a:r>
              <a:rPr lang="en-US" dirty="0"/>
              <a:t>Social media involves computer-based technology with virtual networks.</a:t>
            </a:r>
          </a:p>
          <a:p>
            <a:r>
              <a:rPr lang="en-US" dirty="0"/>
              <a:t>It uses these networks to facilitates the sharing of information and ideas.</a:t>
            </a:r>
          </a:p>
          <a:p>
            <a:r>
              <a:rPr lang="en-US" dirty="0"/>
              <a:t>It presents user-generated content from personalized profiles (Scott, 2015).</a:t>
            </a:r>
          </a:p>
          <a:p>
            <a:r>
              <a:rPr lang="en-US" dirty="0"/>
              <a:t>Statistics on the use of social media depict a projected increase in users, years to come.</a:t>
            </a:r>
          </a:p>
        </p:txBody>
      </p:sp>
      <p:pic>
        <p:nvPicPr>
          <p:cNvPr id="8" name="Picture 7">
            <a:extLst>
              <a:ext uri="{FF2B5EF4-FFF2-40B4-BE49-F238E27FC236}">
                <a16:creationId xmlns:a16="http://schemas.microsoft.com/office/drawing/2014/main" xmlns="" id="{76608444-EF2F-4B69-A8F6-CBB284FE9719}"/>
              </a:ext>
            </a:extLst>
          </p:cNvPr>
          <p:cNvPicPr>
            <a:picLocks noChangeAspect="1"/>
          </p:cNvPicPr>
          <p:nvPr/>
        </p:nvPicPr>
        <p:blipFill rotWithShape="1">
          <a:blip r:embed="rId3"/>
          <a:srcRect l="10579" t="1" r="38670" b="-1"/>
          <a:stretch/>
        </p:blipFill>
        <p:spPr>
          <a:xfrm>
            <a:off x="0" y="1643062"/>
            <a:ext cx="3625516" cy="3571875"/>
          </a:xfrm>
          <a:prstGeom prst="rect">
            <a:avLst/>
          </a:prstGeom>
        </p:spPr>
      </p:pic>
    </p:spTree>
    <p:extLst>
      <p:ext uri="{BB962C8B-B14F-4D97-AF65-F5344CB8AC3E}">
        <p14:creationId xmlns:p14="http://schemas.microsoft.com/office/powerpoint/2010/main" xmlns="" val="1941879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9DB36F-8A12-46E2-A98D-9EFDAC2B0F64}"/>
              </a:ext>
            </a:extLst>
          </p:cNvPr>
          <p:cNvSpPr>
            <a:spLocks noGrp="1"/>
          </p:cNvSpPr>
          <p:nvPr>
            <p:ph type="title"/>
          </p:nvPr>
        </p:nvSpPr>
        <p:spPr/>
        <p:txBody>
          <a:bodyPr/>
          <a:lstStyle/>
          <a:p>
            <a:r>
              <a:rPr lang="en-US" dirty="0"/>
              <a:t>Overall Impacts of Social Media</a:t>
            </a:r>
          </a:p>
        </p:txBody>
      </p:sp>
      <p:sp>
        <p:nvSpPr>
          <p:cNvPr id="3" name="Content Placeholder 2">
            <a:extLst>
              <a:ext uri="{FF2B5EF4-FFF2-40B4-BE49-F238E27FC236}">
                <a16:creationId xmlns:a16="http://schemas.microsoft.com/office/drawing/2014/main" xmlns="" id="{3CFCFCF6-AE41-4B18-A4EF-FE01390A3F6B}"/>
              </a:ext>
            </a:extLst>
          </p:cNvPr>
          <p:cNvSpPr>
            <a:spLocks noGrp="1"/>
          </p:cNvSpPr>
          <p:nvPr>
            <p:ph idx="1"/>
          </p:nvPr>
        </p:nvSpPr>
        <p:spPr/>
        <p:txBody>
          <a:bodyPr/>
          <a:lstStyle/>
          <a:p>
            <a:r>
              <a:rPr lang="en-US" dirty="0"/>
              <a:t>Social media has facilitated both positive and negative impacts.</a:t>
            </a:r>
          </a:p>
          <a:p>
            <a:r>
              <a:rPr lang="en-US" dirty="0"/>
              <a:t>The platform has negatively influenced the existing social morals and values (Hemsley et al., 2018).</a:t>
            </a:r>
          </a:p>
          <a:p>
            <a:r>
              <a:rPr lang="en-US" dirty="0"/>
              <a:t>It has also been deemed to create opportunities in different aspects, including business.</a:t>
            </a:r>
          </a:p>
          <a:p>
            <a:r>
              <a:rPr lang="en-US" dirty="0"/>
              <a:t>Understanding the dynamics of social media helps maximize the benefits in society.</a:t>
            </a:r>
          </a:p>
        </p:txBody>
      </p:sp>
    </p:spTree>
    <p:extLst>
      <p:ext uri="{BB962C8B-B14F-4D97-AF65-F5344CB8AC3E}">
        <p14:creationId xmlns:p14="http://schemas.microsoft.com/office/powerpoint/2010/main" xmlns="" val="3781455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F49276-9487-4427-B028-7C917BC301F5}"/>
              </a:ext>
            </a:extLst>
          </p:cNvPr>
          <p:cNvSpPr>
            <a:spLocks noGrp="1"/>
          </p:cNvSpPr>
          <p:nvPr>
            <p:ph type="title"/>
          </p:nvPr>
        </p:nvSpPr>
        <p:spPr/>
        <p:txBody>
          <a:bodyPr/>
          <a:lstStyle/>
          <a:p>
            <a:r>
              <a:rPr lang="en-US" dirty="0"/>
              <a:t>Platforms and Outlets in Social Media</a:t>
            </a:r>
          </a:p>
        </p:txBody>
      </p:sp>
      <p:sp>
        <p:nvSpPr>
          <p:cNvPr id="3" name="Content Placeholder 2">
            <a:extLst>
              <a:ext uri="{FF2B5EF4-FFF2-40B4-BE49-F238E27FC236}">
                <a16:creationId xmlns:a16="http://schemas.microsoft.com/office/drawing/2014/main" xmlns="" id="{81DE58E7-82CA-486C-9FC9-D47713FE5F88}"/>
              </a:ext>
            </a:extLst>
          </p:cNvPr>
          <p:cNvSpPr>
            <a:spLocks noGrp="1"/>
          </p:cNvSpPr>
          <p:nvPr>
            <p:ph idx="1"/>
          </p:nvPr>
        </p:nvSpPr>
        <p:spPr/>
        <p:txBody>
          <a:bodyPr/>
          <a:lstStyle/>
          <a:p>
            <a:r>
              <a:rPr lang="en-US" dirty="0"/>
              <a:t>Social media contains a wide variety of platforms and outlets.</a:t>
            </a:r>
          </a:p>
          <a:p>
            <a:r>
              <a:rPr lang="en-US" dirty="0"/>
              <a:t>The format of the content displayed on the different platforms also varies.</a:t>
            </a:r>
          </a:p>
          <a:p>
            <a:r>
              <a:rPr lang="en-US" dirty="0"/>
              <a:t>Some of the most commonly known platforms include Facebook, Instagram, YouTube, Pinterest, among others.</a:t>
            </a:r>
          </a:p>
          <a:p>
            <a:r>
              <a:rPr lang="en-US" dirty="0"/>
              <a:t>The formats displayed often include content in videos, messages, pictures, and podcasts (Kapoor et al., 2018).</a:t>
            </a:r>
          </a:p>
        </p:txBody>
      </p:sp>
    </p:spTree>
    <p:extLst>
      <p:ext uri="{BB962C8B-B14F-4D97-AF65-F5344CB8AC3E}">
        <p14:creationId xmlns:p14="http://schemas.microsoft.com/office/powerpoint/2010/main" xmlns="" val="201303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2834172-FFAA-4B4A-868F-6CCDAC89C085}"/>
              </a:ext>
            </a:extLst>
          </p:cNvPr>
          <p:cNvSpPr>
            <a:spLocks noGrp="1"/>
          </p:cNvSpPr>
          <p:nvPr>
            <p:ph type="title"/>
          </p:nvPr>
        </p:nvSpPr>
        <p:spPr/>
        <p:txBody>
          <a:bodyPr/>
          <a:lstStyle/>
          <a:p>
            <a:r>
              <a:rPr lang="en-US" dirty="0"/>
              <a:t>Social Media Platforms considered Most Effective</a:t>
            </a:r>
          </a:p>
        </p:txBody>
      </p:sp>
      <p:sp>
        <p:nvSpPr>
          <p:cNvPr id="3" name="Content Placeholder 2">
            <a:extLst>
              <a:ext uri="{FF2B5EF4-FFF2-40B4-BE49-F238E27FC236}">
                <a16:creationId xmlns:a16="http://schemas.microsoft.com/office/drawing/2014/main" xmlns="" id="{5A704D96-DE97-4C2C-A233-63F3A7C9B727}"/>
              </a:ext>
            </a:extLst>
          </p:cNvPr>
          <p:cNvSpPr>
            <a:spLocks noGrp="1"/>
          </p:cNvSpPr>
          <p:nvPr>
            <p:ph idx="1"/>
          </p:nvPr>
        </p:nvSpPr>
        <p:spPr/>
        <p:txBody>
          <a:bodyPr/>
          <a:lstStyle/>
          <a:p>
            <a:r>
              <a:rPr lang="en-US" dirty="0"/>
              <a:t>Over time, a vast number of platforms have been developed.</a:t>
            </a:r>
          </a:p>
          <a:p>
            <a:r>
              <a:rPr lang="en-US" dirty="0"/>
              <a:t>The huge number of platforms has created the need to identify the most effective.</a:t>
            </a:r>
          </a:p>
          <a:p>
            <a:r>
              <a:rPr lang="en-US" dirty="0"/>
              <a:t>Various factors are considered including, the organization goals, buyer personas, and the amount of traffic drawn by the platform (Scott, 2015).</a:t>
            </a:r>
          </a:p>
          <a:p>
            <a:r>
              <a:rPr lang="en-US" dirty="0"/>
              <a:t>Some of the most effective platforms include Facebook, Instagram, and Websites.</a:t>
            </a:r>
          </a:p>
        </p:txBody>
      </p:sp>
    </p:spTree>
    <p:extLst>
      <p:ext uri="{BB962C8B-B14F-4D97-AF65-F5344CB8AC3E}">
        <p14:creationId xmlns:p14="http://schemas.microsoft.com/office/powerpoint/2010/main" xmlns="" val="2224319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F126BE-A747-476A-8F78-E93F6E921C83}"/>
              </a:ext>
            </a:extLst>
          </p:cNvPr>
          <p:cNvSpPr>
            <a:spLocks noGrp="1"/>
          </p:cNvSpPr>
          <p:nvPr>
            <p:ph type="title"/>
          </p:nvPr>
        </p:nvSpPr>
        <p:spPr>
          <a:xfrm>
            <a:off x="3737168" y="705852"/>
            <a:ext cx="7315199" cy="1540041"/>
          </a:xfrm>
        </p:spPr>
        <p:txBody>
          <a:bodyPr>
            <a:noAutofit/>
          </a:bodyPr>
          <a:lstStyle/>
          <a:p>
            <a:pPr algn="ctr"/>
            <a:r>
              <a:rPr lang="en-US" sz="3600" dirty="0">
                <a:solidFill>
                  <a:schemeClr val="tx1">
                    <a:lumMod val="50000"/>
                    <a:lumOff val="50000"/>
                  </a:schemeClr>
                </a:solidFill>
              </a:rPr>
              <a:t>Summary of the Most Effective Platforms</a:t>
            </a:r>
            <a:br>
              <a:rPr lang="en-US" sz="3600" dirty="0">
                <a:solidFill>
                  <a:schemeClr val="tx1">
                    <a:lumMod val="50000"/>
                    <a:lumOff val="50000"/>
                  </a:schemeClr>
                </a:solidFill>
              </a:rPr>
            </a:br>
            <a:r>
              <a:rPr lang="en-US" sz="3600" dirty="0">
                <a:solidFill>
                  <a:schemeClr val="tx1">
                    <a:lumMod val="50000"/>
                    <a:lumOff val="50000"/>
                  </a:schemeClr>
                </a:solidFill>
              </a:rPr>
              <a:t>1.Facebook</a:t>
            </a:r>
          </a:p>
        </p:txBody>
      </p:sp>
      <p:sp>
        <p:nvSpPr>
          <p:cNvPr id="3" name="Content Placeholder 2">
            <a:extLst>
              <a:ext uri="{FF2B5EF4-FFF2-40B4-BE49-F238E27FC236}">
                <a16:creationId xmlns:a16="http://schemas.microsoft.com/office/drawing/2014/main" xmlns="" id="{4C77D048-6A5B-4C39-95F7-9A3C5268C23B}"/>
              </a:ext>
            </a:extLst>
          </p:cNvPr>
          <p:cNvSpPr>
            <a:spLocks noGrp="1"/>
          </p:cNvSpPr>
          <p:nvPr>
            <p:ph idx="1"/>
          </p:nvPr>
        </p:nvSpPr>
        <p:spPr>
          <a:xfrm>
            <a:off x="3867912" y="2245894"/>
            <a:ext cx="7315200" cy="3743425"/>
          </a:xfrm>
        </p:spPr>
        <p:txBody>
          <a:bodyPr/>
          <a:lstStyle/>
          <a:p>
            <a:r>
              <a:rPr lang="en-US" dirty="0"/>
              <a:t>Introduced to the public in 2006, Facebook is ranked the most effective marketing tool for organizations.</a:t>
            </a:r>
          </a:p>
          <a:p>
            <a:r>
              <a:rPr lang="en-US" dirty="0"/>
              <a:t>The ranking is based on various reasons, including it being the most popular platform.</a:t>
            </a:r>
          </a:p>
          <a:p>
            <a:r>
              <a:rPr lang="en-US" dirty="0"/>
              <a:t>Facebook includes users from all demographics, widening the market pool (Evans et al., 2021).</a:t>
            </a:r>
          </a:p>
          <a:p>
            <a:r>
              <a:rPr lang="en-US" dirty="0"/>
              <a:t>Running an advert on Facebook is affordable compared to other platforms.</a:t>
            </a:r>
          </a:p>
        </p:txBody>
      </p:sp>
      <p:pic>
        <p:nvPicPr>
          <p:cNvPr id="6" name="Picture 5">
            <a:extLst>
              <a:ext uri="{FF2B5EF4-FFF2-40B4-BE49-F238E27FC236}">
                <a16:creationId xmlns:a16="http://schemas.microsoft.com/office/drawing/2014/main" xmlns="" id="{FBA19953-ECCE-494F-A5FF-845102594FB3}"/>
              </a:ext>
            </a:extLst>
          </p:cNvPr>
          <p:cNvPicPr>
            <a:picLocks noChangeAspect="1"/>
          </p:cNvPicPr>
          <p:nvPr/>
        </p:nvPicPr>
        <p:blipFill rotWithShape="1">
          <a:blip r:embed="rId3"/>
          <a:srcRect l="21878" r="22783"/>
          <a:stretch/>
        </p:blipFill>
        <p:spPr>
          <a:xfrm>
            <a:off x="31442" y="1093871"/>
            <a:ext cx="3689684" cy="4381500"/>
          </a:xfrm>
          <a:prstGeom prst="rect">
            <a:avLst/>
          </a:prstGeom>
        </p:spPr>
      </p:pic>
    </p:spTree>
    <p:extLst>
      <p:ext uri="{BB962C8B-B14F-4D97-AF65-F5344CB8AC3E}">
        <p14:creationId xmlns:p14="http://schemas.microsoft.com/office/powerpoint/2010/main" xmlns="" val="1052207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9750ED9-3B8F-4449-90A2-9AED0A0A5FF3}"/>
              </a:ext>
            </a:extLst>
          </p:cNvPr>
          <p:cNvSpPr>
            <a:spLocks noGrp="1"/>
          </p:cNvSpPr>
          <p:nvPr>
            <p:ph type="title"/>
          </p:nvPr>
        </p:nvSpPr>
        <p:spPr>
          <a:xfrm>
            <a:off x="3867912" y="1155032"/>
            <a:ext cx="7315200" cy="841408"/>
          </a:xfrm>
        </p:spPr>
        <p:txBody>
          <a:bodyPr>
            <a:normAutofit/>
          </a:bodyPr>
          <a:lstStyle/>
          <a:p>
            <a:pPr algn="ctr"/>
            <a:r>
              <a:rPr lang="en-US" sz="3600" dirty="0">
                <a:solidFill>
                  <a:schemeClr val="tx1">
                    <a:lumMod val="50000"/>
                    <a:lumOff val="50000"/>
                  </a:schemeClr>
                </a:solidFill>
              </a:rPr>
              <a:t>2.Instagram</a:t>
            </a:r>
          </a:p>
        </p:txBody>
      </p:sp>
      <p:sp>
        <p:nvSpPr>
          <p:cNvPr id="3" name="Content Placeholder 2">
            <a:extLst>
              <a:ext uri="{FF2B5EF4-FFF2-40B4-BE49-F238E27FC236}">
                <a16:creationId xmlns:a16="http://schemas.microsoft.com/office/drawing/2014/main" xmlns="" id="{13DFAA5F-EE18-4B34-9269-5F8D740AE57C}"/>
              </a:ext>
            </a:extLst>
          </p:cNvPr>
          <p:cNvSpPr>
            <a:spLocks noGrp="1"/>
          </p:cNvSpPr>
          <p:nvPr>
            <p:ph idx="1"/>
          </p:nvPr>
        </p:nvSpPr>
        <p:spPr>
          <a:xfrm>
            <a:off x="3867912" y="2342146"/>
            <a:ext cx="7315200" cy="3712349"/>
          </a:xfrm>
        </p:spPr>
        <p:txBody>
          <a:bodyPr/>
          <a:lstStyle/>
          <a:p>
            <a:r>
              <a:rPr lang="en-US" dirty="0"/>
              <a:t>This platform is one of the most rapidly growing platforms.</a:t>
            </a:r>
          </a:p>
          <a:p>
            <a:r>
              <a:rPr lang="en-US" dirty="0"/>
              <a:t>It is mainly effective for youth-related product businesses since it attracts younger populations (Evans et al., 2021).</a:t>
            </a:r>
          </a:p>
          <a:p>
            <a:r>
              <a:rPr lang="en-US" dirty="0"/>
              <a:t>About 90% of all users follow at least one business account.</a:t>
            </a:r>
          </a:p>
          <a:p>
            <a:r>
              <a:rPr lang="en-US" dirty="0"/>
              <a:t>It offers an environment that allows audience engagement, which is vital for businesses.</a:t>
            </a:r>
          </a:p>
        </p:txBody>
      </p:sp>
      <p:pic>
        <p:nvPicPr>
          <p:cNvPr id="6" name="Picture 5">
            <a:extLst>
              <a:ext uri="{FF2B5EF4-FFF2-40B4-BE49-F238E27FC236}">
                <a16:creationId xmlns:a16="http://schemas.microsoft.com/office/drawing/2014/main" xmlns="" id="{D89DDF36-4154-4257-92D6-6A5A370E3DC3}"/>
              </a:ext>
            </a:extLst>
          </p:cNvPr>
          <p:cNvPicPr>
            <a:picLocks noChangeAspect="1"/>
          </p:cNvPicPr>
          <p:nvPr/>
        </p:nvPicPr>
        <p:blipFill>
          <a:blip r:embed="rId3"/>
          <a:stretch>
            <a:fillRect/>
          </a:stretch>
        </p:blipFill>
        <p:spPr>
          <a:xfrm>
            <a:off x="231703" y="1792705"/>
            <a:ext cx="3636209" cy="3272589"/>
          </a:xfrm>
          <a:prstGeom prst="rect">
            <a:avLst/>
          </a:prstGeom>
        </p:spPr>
      </p:pic>
    </p:spTree>
    <p:extLst>
      <p:ext uri="{BB962C8B-B14F-4D97-AF65-F5344CB8AC3E}">
        <p14:creationId xmlns:p14="http://schemas.microsoft.com/office/powerpoint/2010/main" xmlns="" val="431888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C90BC61-0305-4AD0-802C-55C15D6D5BA6}"/>
              </a:ext>
            </a:extLst>
          </p:cNvPr>
          <p:cNvSpPr>
            <a:spLocks noGrp="1"/>
          </p:cNvSpPr>
          <p:nvPr>
            <p:ph type="title"/>
          </p:nvPr>
        </p:nvSpPr>
        <p:spPr/>
        <p:txBody>
          <a:bodyPr/>
          <a:lstStyle/>
          <a:p>
            <a:r>
              <a:rPr lang="en-US" dirty="0"/>
              <a:t>3.Website</a:t>
            </a:r>
          </a:p>
        </p:txBody>
      </p:sp>
      <p:sp>
        <p:nvSpPr>
          <p:cNvPr id="3" name="Content Placeholder 2">
            <a:extLst>
              <a:ext uri="{FF2B5EF4-FFF2-40B4-BE49-F238E27FC236}">
                <a16:creationId xmlns:a16="http://schemas.microsoft.com/office/drawing/2014/main" xmlns="" id="{2A53B771-5CE5-4828-8200-D246AF3E0B3E}"/>
              </a:ext>
            </a:extLst>
          </p:cNvPr>
          <p:cNvSpPr>
            <a:spLocks noGrp="1"/>
          </p:cNvSpPr>
          <p:nvPr>
            <p:ph idx="1"/>
          </p:nvPr>
        </p:nvSpPr>
        <p:spPr/>
        <p:txBody>
          <a:bodyPr/>
          <a:lstStyle/>
          <a:p>
            <a:r>
              <a:rPr lang="en-US" dirty="0"/>
              <a:t>Most of the purchases made online are often made via a website (Scott, 2015).</a:t>
            </a:r>
          </a:p>
          <a:p>
            <a:r>
              <a:rPr lang="en-US" dirty="0"/>
              <a:t>It offers a platform for the provision of detailed information on the organization or business.</a:t>
            </a:r>
          </a:p>
          <a:p>
            <a:r>
              <a:rPr lang="en-US" dirty="0"/>
              <a:t>Most of the content presented is often in writing but can also include pictures and other formats.</a:t>
            </a:r>
          </a:p>
          <a:p>
            <a:r>
              <a:rPr lang="en-US" dirty="0"/>
              <a:t>A website presents the opportunity for the personalization of products and information.</a:t>
            </a:r>
          </a:p>
        </p:txBody>
      </p:sp>
    </p:spTree>
    <p:extLst>
      <p:ext uri="{BB962C8B-B14F-4D97-AF65-F5344CB8AC3E}">
        <p14:creationId xmlns:p14="http://schemas.microsoft.com/office/powerpoint/2010/main" xmlns="" val="3156120814"/>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xmlns=""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Frame</Template>
  <TotalTime>74</TotalTime>
  <Words>3353</Words>
  <Application>Microsoft Office PowerPoint</Application>
  <PresentationFormat>Custom</PresentationFormat>
  <Paragraphs>96</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Frame</vt:lpstr>
      <vt:lpstr>Psychology and Social Media Social Media Research </vt:lpstr>
      <vt:lpstr>Social Media and Business Operations</vt:lpstr>
      <vt:lpstr>About Social Media</vt:lpstr>
      <vt:lpstr>Overall Impacts of Social Media</vt:lpstr>
      <vt:lpstr>Platforms and Outlets in Social Media</vt:lpstr>
      <vt:lpstr>Social Media Platforms considered Most Effective</vt:lpstr>
      <vt:lpstr>Summary of the Most Effective Platforms 1.Facebook</vt:lpstr>
      <vt:lpstr>2.Instagram</vt:lpstr>
      <vt:lpstr>3.Website</vt:lpstr>
      <vt:lpstr>A proposal on which Platforms to launch Social Media presences</vt:lpstr>
      <vt:lpstr>1.Facebook</vt:lpstr>
      <vt:lpstr>2.Instagram</vt:lpstr>
      <vt:lpstr>3.Website</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MAB</dc:creator>
  <cp:lastModifiedBy>Kevin</cp:lastModifiedBy>
  <cp:revision>5</cp:revision>
  <dcterms:created xsi:type="dcterms:W3CDTF">2021-06-05T20:25:42Z</dcterms:created>
  <dcterms:modified xsi:type="dcterms:W3CDTF">2021-06-06T09:08:35Z</dcterms:modified>
</cp:coreProperties>
</file>